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80" r:id="rId7"/>
    <p:sldId id="265" r:id="rId8"/>
    <p:sldId id="266" r:id="rId9"/>
    <p:sldId id="276" r:id="rId10"/>
    <p:sldId id="279" r:id="rId11"/>
    <p:sldId id="278" r:id="rId12"/>
    <p:sldId id="268" r:id="rId13"/>
    <p:sldId id="269" r:id="rId14"/>
    <p:sldId id="270" r:id="rId15"/>
    <p:sldId id="271" r:id="rId16"/>
    <p:sldId id="273" r:id="rId17"/>
    <p:sldId id="274" r:id="rId18"/>
    <p:sldId id="264" r:id="rId19"/>
    <p:sldId id="275" r:id="rId20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ago Silva" initials="HS" lastIdx="1" clrIdx="0">
    <p:extLst>
      <p:ext uri="{19B8F6BF-5375-455C-9EA6-DF929625EA0E}">
        <p15:presenceInfo xmlns:p15="http://schemas.microsoft.com/office/powerpoint/2012/main" userId="S::hyago.silva@vstelecom.com.br::1a355961-30fc-491b-b677-44b4bdacbd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48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22418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322494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322418" y="840931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322494" y="840982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297222" y="0"/>
            <a:ext cx="991235" cy="1841500"/>
          </a:xfrm>
          <a:custGeom>
            <a:avLst/>
            <a:gdLst/>
            <a:ahLst/>
            <a:cxnLst/>
            <a:rect l="l" t="t" r="r" b="b"/>
            <a:pathLst>
              <a:path w="991234" h="184150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ln w="38157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601057" y="23269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601124" y="232700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ln w="18718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952217" y="8116558"/>
            <a:ext cx="3336290" cy="2171065"/>
          </a:xfrm>
          <a:custGeom>
            <a:avLst/>
            <a:gdLst/>
            <a:ahLst/>
            <a:cxnLst/>
            <a:rect l="l" t="t" r="r" b="b"/>
            <a:pathLst>
              <a:path w="3336290" h="2171065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656433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5656492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yagovieira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github.com/HyAgOsK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E7419D8-311E-B975-FAC6-B7DBE72D9A96}"/>
              </a:ext>
            </a:extLst>
          </p:cNvPr>
          <p:cNvSpPr txBox="1"/>
          <p:nvPr/>
        </p:nvSpPr>
        <p:spPr>
          <a:xfrm>
            <a:off x="1263650" y="1949450"/>
            <a:ext cx="15773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0" spc="-819" dirty="0">
                <a:latin typeface="Liberation Sans Narrow"/>
              </a:rPr>
              <a:t>Rastreamento e controle de mobilidade de trânsito em universidades</a:t>
            </a:r>
            <a:endParaRPr lang="pt-BR" sz="12000" dirty="0">
              <a:latin typeface="Liberation Sans Narro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DBF49B-FB68-10DC-9A7E-0F7F49F06B0D}"/>
              </a:ext>
            </a:extLst>
          </p:cNvPr>
          <p:cNvSpPr txBox="1"/>
          <p:nvPr/>
        </p:nvSpPr>
        <p:spPr>
          <a:xfrm>
            <a:off x="11360150" y="8045450"/>
            <a:ext cx="63129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Liberation Sans Narrow"/>
              </a:rPr>
              <a:t>Hyago Vieira Leme Barbosa Silva</a:t>
            </a:r>
          </a:p>
          <a:p>
            <a:r>
              <a:rPr lang="pt-BR" sz="3200" dirty="0">
                <a:latin typeface="Liberation Sans Narrow"/>
              </a:rPr>
              <a:t>hyago.silva@mtel.inatel.br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49EE820-1B8A-4C70-56C2-0A8800A09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2" y="2344151"/>
            <a:ext cx="8229198" cy="548613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322E97A-4834-1571-E79A-8273699D9D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413" y="2344151"/>
            <a:ext cx="8229198" cy="54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4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4FD874B-65A0-7103-E05B-F05D98590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79" y="2330450"/>
            <a:ext cx="149352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7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">
            <a:extLst>
              <a:ext uri="{FF2B5EF4-FFF2-40B4-BE49-F238E27FC236}">
                <a16:creationId xmlns:a16="http://schemas.microsoft.com/office/drawing/2014/main" id="{25238277-ED9D-FE09-BA29-C2E8003B04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7493" y="0"/>
            <a:ext cx="5875134" cy="10306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2802" y="1"/>
            <a:ext cx="5875134" cy="102869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2963" y="1848739"/>
            <a:ext cx="628777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-185" dirty="0"/>
              <a:t>Edge</a:t>
            </a:r>
            <a:r>
              <a:rPr sz="2950" spc="-235" dirty="0"/>
              <a:t> </a:t>
            </a:r>
            <a:r>
              <a:rPr sz="2950" spc="-105" dirty="0"/>
              <a:t>Computing</a:t>
            </a:r>
            <a:r>
              <a:rPr sz="2950" spc="-235" dirty="0"/>
              <a:t> </a:t>
            </a:r>
            <a:r>
              <a:rPr sz="2950" spc="-114" dirty="0"/>
              <a:t>Use</a:t>
            </a:r>
            <a:r>
              <a:rPr sz="2950" spc="-229" dirty="0"/>
              <a:t> </a:t>
            </a:r>
            <a:r>
              <a:rPr sz="2950" spc="-215" dirty="0"/>
              <a:t>Cases</a:t>
            </a:r>
            <a:r>
              <a:rPr sz="2950" spc="-235" dirty="0"/>
              <a:t> </a:t>
            </a:r>
            <a:r>
              <a:rPr sz="2950" spc="-30" dirty="0"/>
              <a:t>in</a:t>
            </a:r>
            <a:r>
              <a:rPr sz="2950" spc="-229" dirty="0"/>
              <a:t> </a:t>
            </a:r>
            <a:r>
              <a:rPr sz="2950" spc="-75" dirty="0"/>
              <a:t>Vehicle</a:t>
            </a:r>
            <a:r>
              <a:rPr sz="2950" spc="-235" dirty="0"/>
              <a:t> </a:t>
            </a:r>
            <a:r>
              <a:rPr sz="2950" spc="-80" dirty="0"/>
              <a:t>Tracking</a:t>
            </a:r>
            <a:endParaRPr sz="295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9167" y="3114154"/>
            <a:ext cx="1268996" cy="1815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304" y="3433089"/>
            <a:ext cx="2213704" cy="3238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7165" y="3433089"/>
            <a:ext cx="2152764" cy="3238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62963" y="2949263"/>
            <a:ext cx="6901180" cy="23933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298065" marR="5080" indent="-2286000">
              <a:lnSpc>
                <a:spcPts val="3070"/>
              </a:lnSpc>
              <a:spcBef>
                <a:spcPts val="240"/>
              </a:spcBef>
              <a:tabLst>
                <a:tab pos="2447925" algn="l"/>
                <a:tab pos="4766945" algn="l"/>
              </a:tabLst>
            </a:pPr>
            <a:r>
              <a:rPr sz="2600" spc="-10" dirty="0">
                <a:latin typeface="Trebuchet MS"/>
                <a:cs typeface="Trebuchet MS"/>
              </a:rPr>
              <a:t>Various</a:t>
            </a:r>
            <a:r>
              <a:rPr sz="2600" dirty="0">
                <a:latin typeface="Trebuchet MS"/>
                <a:cs typeface="Trebuchet MS"/>
              </a:rPr>
              <a:t>		</a:t>
            </a:r>
            <a:r>
              <a:rPr sz="2600" spc="-105" dirty="0">
                <a:latin typeface="Trebuchet MS"/>
                <a:cs typeface="Trebuchet MS"/>
              </a:rPr>
              <a:t>demonstrate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effectiveness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of in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-325" dirty="0">
                <a:latin typeface="Trebuchet MS"/>
                <a:cs typeface="Trebuchet MS"/>
              </a:rPr>
              <a:t>,</a:t>
            </a:r>
            <a:r>
              <a:rPr sz="2600" spc="-24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including</a:t>
            </a:r>
            <a:r>
              <a:rPr sz="2600" spc="-23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real-</a:t>
            </a:r>
            <a:endParaRPr sz="2600">
              <a:latin typeface="Trebuchet MS"/>
              <a:cs typeface="Trebuchet MS"/>
            </a:endParaRPr>
          </a:p>
          <a:p>
            <a:pPr marL="12700" marR="212725">
              <a:lnSpc>
                <a:spcPts val="3080"/>
              </a:lnSpc>
              <a:spcBef>
                <a:spcPts val="75"/>
              </a:spcBef>
            </a:pPr>
            <a:r>
              <a:rPr sz="2600" spc="-125" dirty="0">
                <a:latin typeface="Trebuchet MS"/>
                <a:cs typeface="Trebuchet MS"/>
              </a:rPr>
              <a:t>time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route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optimization,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predictive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maintenance, </a:t>
            </a:r>
            <a:r>
              <a:rPr sz="2600" spc="-55" dirty="0">
                <a:latin typeface="Trebuchet MS"/>
                <a:cs typeface="Trebuchet MS"/>
              </a:rPr>
              <a:t>and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driver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behavior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analysis.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These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applications</a:t>
            </a:r>
            <a:endParaRPr sz="2600">
              <a:latin typeface="Trebuchet MS"/>
              <a:cs typeface="Trebuchet MS"/>
            </a:endParaRPr>
          </a:p>
          <a:p>
            <a:pPr marL="12700" marR="654685">
              <a:lnSpc>
                <a:spcPts val="3080"/>
              </a:lnSpc>
              <a:spcBef>
                <a:spcPts val="65"/>
              </a:spcBef>
            </a:pPr>
            <a:r>
              <a:rPr sz="2600" spc="-65" dirty="0">
                <a:latin typeface="Trebuchet MS"/>
                <a:cs typeface="Trebuchet MS"/>
              </a:rPr>
              <a:t>showcase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potential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of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edge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computing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for </a:t>
            </a:r>
            <a:r>
              <a:rPr sz="2600" spc="-95" dirty="0">
                <a:latin typeface="Trebuchet MS"/>
                <a:cs typeface="Trebuchet MS"/>
              </a:rPr>
              <a:t>transforming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transportation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management.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55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504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23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85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55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75641" y="2159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16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54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606"/>
                  </a:lnTo>
                  <a:lnTo>
                    <a:pt x="128144" y="2158"/>
                  </a:lnTo>
                  <a:lnTo>
                    <a:pt x="136145" y="723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67768" y="723"/>
                  </a:lnTo>
                  <a:lnTo>
                    <a:pt x="175769" y="2158"/>
                  </a:lnTo>
                  <a:lnTo>
                    <a:pt x="183643" y="3606"/>
                  </a:lnTo>
                  <a:lnTo>
                    <a:pt x="191517" y="5041"/>
                  </a:lnTo>
                  <a:lnTo>
                    <a:pt x="228221" y="20167"/>
                  </a:lnTo>
                  <a:lnTo>
                    <a:pt x="259209" y="44640"/>
                  </a:lnTo>
                  <a:lnTo>
                    <a:pt x="265051" y="50405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54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16"/>
                  </a:lnTo>
                  <a:lnTo>
                    <a:pt x="303152" y="151916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87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16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42"/>
                  </a:lnTo>
                  <a:lnTo>
                    <a:pt x="3601" y="185737"/>
                  </a:lnTo>
                  <a:lnTo>
                    <a:pt x="720" y="208775"/>
                  </a:lnTo>
                  <a:lnTo>
                    <a:pt x="720" y="220294"/>
                  </a:lnTo>
                  <a:lnTo>
                    <a:pt x="0" y="220294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78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57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94"/>
                  </a:lnTo>
                  <a:lnTo>
                    <a:pt x="440566" y="208775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65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94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78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60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57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94"/>
                  </a:lnTo>
                  <a:lnTo>
                    <a:pt x="720" y="220294"/>
                  </a:lnTo>
                  <a:lnTo>
                    <a:pt x="720" y="208775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42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82"/>
                  </a:lnTo>
                  <a:lnTo>
                    <a:pt x="120218" y="24485"/>
                  </a:lnTo>
                  <a:lnTo>
                    <a:pt x="141818" y="15125"/>
                  </a:lnTo>
                  <a:lnTo>
                    <a:pt x="152613" y="10807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65"/>
                  </a:lnTo>
                  <a:lnTo>
                    <a:pt x="277153" y="7924"/>
                  </a:lnTo>
                  <a:lnTo>
                    <a:pt x="320347" y="24485"/>
                  </a:lnTo>
                  <a:lnTo>
                    <a:pt x="358501" y="49682"/>
                  </a:lnTo>
                  <a:lnTo>
                    <a:pt x="367139" y="56870"/>
                  </a:lnTo>
                  <a:lnTo>
                    <a:pt x="398095" y="91427"/>
                  </a:lnTo>
                  <a:lnTo>
                    <a:pt x="421129" y="131025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42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75"/>
                  </a:lnTo>
                  <a:lnTo>
                    <a:pt x="440566" y="220294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610182" y="1184186"/>
            <a:ext cx="9882505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560" dirty="0"/>
              <a:t>Tendência para computação de borda</a:t>
            </a:r>
            <a:endParaRPr spc="-445" dirty="0"/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361" y="6056236"/>
            <a:ext cx="7219949" cy="32099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3156" y="6056236"/>
            <a:ext cx="7219949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2963" y="1848739"/>
            <a:ext cx="4420235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10"/>
              </a:spcBef>
            </a:pPr>
            <a:r>
              <a:rPr lang="pt-BR" sz="2800" spc="-155" dirty="0"/>
              <a:t>Implementação da solução</a:t>
            </a: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452" y="1342059"/>
            <a:ext cx="6838949" cy="760095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46107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345" dirty="0"/>
              <a:t>Estudo de caso</a:t>
            </a:r>
            <a:endParaRPr spc="-195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A5E377-E295-B885-9A3A-78D03441889C}"/>
              </a:ext>
            </a:extLst>
          </p:cNvPr>
          <p:cNvSpPr txBox="1"/>
          <p:nvPr/>
        </p:nvSpPr>
        <p:spPr>
          <a:xfrm>
            <a:off x="412102" y="3778250"/>
            <a:ext cx="915035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 exploração de estudos de casos reais de implementação de computação periférica no seguimento de </a:t>
            </a:r>
            <a:r>
              <a:rPr lang="pt-BR" sz="3200" dirty="0">
                <a:latin typeface="Liberation Sans Narrow"/>
              </a:rPr>
              <a:t>veículos</a:t>
            </a:r>
            <a:r>
              <a:rPr lang="pt-BR" sz="3200" dirty="0"/>
              <a:t> fornece informações valiosas sobre os benefícios tangíveis e os desafios enfrentados pelas organizações. Estes exemplos demonstram o impacto transformador da computação periférica na gestão dos transportes.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3" name="object 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78" y="8342270"/>
            <a:ext cx="1062355" cy="1963420"/>
            <a:chOff x="-19078" y="8342270"/>
            <a:chExt cx="1062355" cy="1963420"/>
          </a:xfrm>
        </p:grpSpPr>
        <p:sp>
          <p:nvSpPr>
            <p:cNvPr id="7" name="object 7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0002" y="7424637"/>
            <a:ext cx="459740" cy="459740"/>
            <a:chOff x="270002" y="7424637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7400944" y="8980552"/>
            <a:ext cx="459740" cy="459740"/>
            <a:chOff x="17400944" y="8980552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ln w="18716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44079" y="781200"/>
            <a:ext cx="591820" cy="590550"/>
            <a:chOff x="1144079" y="781200"/>
            <a:chExt cx="591820" cy="590550"/>
          </a:xfrm>
        </p:grpSpPr>
        <p:sp>
          <p:nvSpPr>
            <p:cNvPr id="19" name="object 19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945570" y="2118449"/>
            <a:ext cx="34969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385" dirty="0"/>
              <a:t>Conclusão</a:t>
            </a:r>
            <a:endParaRPr spc="-385" dirty="0"/>
          </a:p>
        </p:txBody>
      </p:sp>
      <p:sp>
        <p:nvSpPr>
          <p:cNvPr id="22" name="object 22"/>
          <p:cNvSpPr txBox="1">
            <a:spLocks noGrp="1"/>
          </p:cNvSpPr>
          <p:nvPr>
            <p:ph type="body" idx="1"/>
          </p:nvPr>
        </p:nvSpPr>
        <p:spPr>
          <a:xfrm>
            <a:off x="4945043" y="3264286"/>
            <a:ext cx="8394700" cy="376513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</a:pPr>
            <a:r>
              <a:rPr lang="pt-BR" spc="-10" dirty="0"/>
              <a:t>Em conclusão, a computação periférica representa uma mudança de paradigma no seguimento de veículos, oferecendo informações em tempo real, segurança melhorada e eficiência operacional. A adoção desta tecnologia é essencial para conduzir o futuro da gestão dos transportes para soluções inteligentes e baseadas em dados.</a:t>
            </a:r>
            <a:endParaRPr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634276" y="81064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150350" y="1161455"/>
            <a:ext cx="7250430" cy="17395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9115">
              <a:lnSpc>
                <a:spcPct val="100000"/>
              </a:lnSpc>
              <a:spcBef>
                <a:spcPts val="125"/>
              </a:spcBef>
            </a:pPr>
            <a:r>
              <a:rPr lang="pt-BR" spc="-195" dirty="0"/>
              <a:t>Segurança dos dados</a:t>
            </a:r>
            <a:endParaRPr spc="-175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E6ADB82-CDE8-65BD-16AB-2FBA56B83051}"/>
              </a:ext>
            </a:extLst>
          </p:cNvPr>
          <p:cNvSpPr txBox="1"/>
          <p:nvPr/>
        </p:nvSpPr>
        <p:spPr>
          <a:xfrm>
            <a:off x="8007350" y="4524522"/>
            <a:ext cx="91506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Liberation Sans Narrow"/>
              </a:rPr>
              <a:t>Ao processar os dados mais perto da fonte, a computação periférica aumenta a segurança dos dados para o seguimento de veículos. Reduz o risco de violações de dados e de acesso não autorizado, garantindo a integridade e a confidencialidade das informações de localização</a:t>
            </a:r>
          </a:p>
        </p:txBody>
      </p:sp>
      <p:grpSp>
        <p:nvGrpSpPr>
          <p:cNvPr id="17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18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838949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5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7240" y="7236739"/>
            <a:ext cx="1540106" cy="3059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692534" y="-9355"/>
            <a:ext cx="605155" cy="652145"/>
            <a:chOff x="17692534" y="-9355"/>
            <a:chExt cx="605155" cy="652145"/>
          </a:xfrm>
        </p:grpSpPr>
        <p:sp>
          <p:nvSpPr>
            <p:cNvPr id="4" name="object 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04480" y="8549994"/>
            <a:ext cx="671195" cy="669290"/>
            <a:chOff x="1104480" y="8549994"/>
            <a:chExt cx="671195" cy="669290"/>
          </a:xfrm>
        </p:grpSpPr>
        <p:sp>
          <p:nvSpPr>
            <p:cNvPr id="7" name="object 7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170076" y="5193190"/>
            <a:ext cx="817880" cy="817880"/>
            <a:chOff x="9232571" y="6329554"/>
            <a:chExt cx="817880" cy="817880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474610" y="1501762"/>
            <a:ext cx="73384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0" spc="-465" dirty="0">
                <a:solidFill>
                  <a:srgbClr val="36D636"/>
                </a:solidFill>
              </a:rPr>
              <a:t>Obrigado</a:t>
            </a:r>
            <a:r>
              <a:rPr sz="12000" spc="-465" dirty="0">
                <a:solidFill>
                  <a:srgbClr val="36D636"/>
                </a:solidFill>
              </a:rPr>
              <a:t>!</a:t>
            </a:r>
            <a:endParaRPr sz="12000" dirty="0"/>
          </a:p>
        </p:txBody>
      </p:sp>
      <p:sp>
        <p:nvSpPr>
          <p:cNvPr id="20" name="object 20"/>
          <p:cNvSpPr txBox="1"/>
          <p:nvPr/>
        </p:nvSpPr>
        <p:spPr>
          <a:xfrm>
            <a:off x="6540078" y="3571481"/>
            <a:ext cx="5207492" cy="14457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765"/>
              </a:lnSpc>
              <a:spcBef>
                <a:spcPts val="100"/>
              </a:spcBef>
            </a:pPr>
            <a:r>
              <a:rPr lang="pt-BR" sz="3150" b="1" spc="-190" dirty="0">
                <a:latin typeface="Trebuchet MS"/>
                <a:cs typeface="Trebuchet MS"/>
              </a:rPr>
              <a:t>Perguntas ?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</a:pPr>
            <a:r>
              <a:rPr lang="pt-BR" sz="3150" spc="-105" dirty="0">
                <a:latin typeface="Trebuchet MS"/>
                <a:cs typeface="Trebuchet MS"/>
              </a:rPr>
              <a:t>hyago.silva@mtel.inatel.br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  <a:spcBef>
                <a:spcPts val="45"/>
              </a:spcBef>
            </a:pPr>
            <a:r>
              <a:rPr sz="3150" spc="-155" dirty="0">
                <a:latin typeface="Trebuchet MS"/>
                <a:cs typeface="Trebuchet MS"/>
              </a:rPr>
              <a:t>+</a:t>
            </a:r>
            <a:r>
              <a:rPr lang="pt-BR" sz="3150" spc="-155" dirty="0">
                <a:latin typeface="Trebuchet MS"/>
                <a:cs typeface="Trebuchet MS"/>
              </a:rPr>
              <a:t>55 35 9 9725 3305</a:t>
            </a:r>
            <a:endParaRPr sz="315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50059" y="5381835"/>
            <a:ext cx="121285" cy="410845"/>
            <a:chOff x="9412554" y="6518199"/>
            <a:chExt cx="121285" cy="410845"/>
          </a:xfrm>
        </p:grpSpPr>
        <p:sp>
          <p:nvSpPr>
            <p:cNvPr id="25" name="object 25"/>
            <p:cNvSpPr/>
            <p:nvPr/>
          </p:nvSpPr>
          <p:spPr>
            <a:xfrm>
              <a:off x="9428391" y="6662166"/>
              <a:ext cx="105410" cy="266700"/>
            </a:xfrm>
            <a:custGeom>
              <a:avLst/>
              <a:gdLst/>
              <a:ahLst/>
              <a:cxnLst/>
              <a:rect l="l" t="t" r="r" b="b"/>
              <a:pathLst>
                <a:path w="105409" h="266700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w="105409" h="266700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8527160" y="5525802"/>
            <a:ext cx="282575" cy="266700"/>
          </a:xfrm>
          <a:custGeom>
            <a:avLst/>
            <a:gdLst/>
            <a:ahLst/>
            <a:cxnLst/>
            <a:rect l="l" t="t" r="r" b="b"/>
            <a:pathLst>
              <a:path w="282575" h="266700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19" y="0"/>
            <a:ext cx="2238375" cy="4457700"/>
            <a:chOff x="719" y="0"/>
            <a:chExt cx="2238375" cy="4457700"/>
          </a:xfrm>
        </p:grpSpPr>
        <p:sp>
          <p:nvSpPr>
            <p:cNvPr id="34" name="object 3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12">
            <a:extLst>
              <a:ext uri="{FF2B5EF4-FFF2-40B4-BE49-F238E27FC236}">
                <a16:creationId xmlns:a16="http://schemas.microsoft.com/office/drawing/2014/main" id="{21200CCE-476C-0FC3-D54E-931F3AA76658}"/>
              </a:ext>
            </a:extLst>
          </p:cNvPr>
          <p:cNvGrpSpPr/>
          <p:nvPr/>
        </p:nvGrpSpPr>
        <p:grpSpPr>
          <a:xfrm>
            <a:off x="9165361" y="5202549"/>
            <a:ext cx="817880" cy="817880"/>
            <a:chOff x="9232571" y="6329554"/>
            <a:chExt cx="817880" cy="817880"/>
          </a:xfrm>
        </p:grpSpPr>
        <p:sp>
          <p:nvSpPr>
            <p:cNvPr id="42" name="object 13">
              <a:hlinkClick r:id="rId5"/>
              <a:extLst>
                <a:ext uri="{FF2B5EF4-FFF2-40B4-BE49-F238E27FC236}">
                  <a16:creationId xmlns:a16="http://schemas.microsoft.com/office/drawing/2014/main" id="{0E7AF0EC-32DD-2301-E3CA-99D0375B66E6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6A6F39A0-0D90-A19D-20A8-1FA0F5E2938A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Imagem 43">
            <a:extLst>
              <a:ext uri="{FF2B5EF4-FFF2-40B4-BE49-F238E27FC236}">
                <a16:creationId xmlns:a16="http://schemas.microsoft.com/office/drawing/2014/main" id="{F9B59547-2DE1-9133-FA5B-8CFD600E2D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0" y="5282503"/>
            <a:ext cx="1155907" cy="6582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8"/>
                  </a:lnTo>
                  <a:lnTo>
                    <a:pt x="475551" y="784446"/>
                  </a:lnTo>
                  <a:lnTo>
                    <a:pt x="459335" y="742162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8"/>
                  </a:lnTo>
                  <a:lnTo>
                    <a:pt x="212993" y="474402"/>
                  </a:lnTo>
                  <a:lnTo>
                    <a:pt x="172198" y="454243"/>
                  </a:lnTo>
                  <a:lnTo>
                    <a:pt x="130196" y="438042"/>
                  </a:lnTo>
                  <a:lnTo>
                    <a:pt x="87292" y="426099"/>
                  </a:lnTo>
                  <a:lnTo>
                    <a:pt x="43792" y="418713"/>
                  </a:lnTo>
                  <a:lnTo>
                    <a:pt x="0" y="416184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5"/>
                  </a:lnTo>
                  <a:lnTo>
                    <a:pt x="289746" y="306934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0"/>
                  </a:lnTo>
                  <a:lnTo>
                    <a:pt x="415356" y="170515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5"/>
                  </a:lnTo>
                  <a:lnTo>
                    <a:pt x="607578" y="208170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4"/>
                  </a:lnTo>
                  <a:lnTo>
                    <a:pt x="744419" y="334125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8" y="414326"/>
                  </a:lnTo>
                </a:path>
                <a:path w="965834" h="916305">
                  <a:moveTo>
                    <a:pt x="965528" y="418043"/>
                  </a:moveTo>
                  <a:lnTo>
                    <a:pt x="910235" y="426099"/>
                  </a:lnTo>
                  <a:lnTo>
                    <a:pt x="867149" y="438042"/>
                  </a:lnTo>
                  <a:lnTo>
                    <a:pt x="824944" y="454243"/>
                  </a:lnTo>
                  <a:lnTo>
                    <a:pt x="783931" y="474402"/>
                  </a:lnTo>
                  <a:lnTo>
                    <a:pt x="744419" y="498218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2"/>
                  </a:lnTo>
                  <a:lnTo>
                    <a:pt x="519533" y="784446"/>
                  </a:lnTo>
                  <a:lnTo>
                    <a:pt x="507469" y="827688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13"/>
                  </a:moveTo>
                  <a:lnTo>
                    <a:pt x="0" y="1841013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197358" y="438454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58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45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49"/>
                  </a:lnTo>
                  <a:lnTo>
                    <a:pt x="436996" y="254868"/>
                  </a:lnTo>
                  <a:lnTo>
                    <a:pt x="434837" y="265663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7873" y="277195"/>
                  </a:lnTo>
                  <a:lnTo>
                    <a:pt x="4952" y="265663"/>
                  </a:lnTo>
                  <a:lnTo>
                    <a:pt x="2793" y="254868"/>
                  </a:lnTo>
                  <a:lnTo>
                    <a:pt x="1396" y="243349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712957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Objetivos do projeto</a:t>
            </a:r>
            <a:endParaRPr spc="-90" dirty="0"/>
          </a:p>
        </p:txBody>
      </p:sp>
      <p:sp>
        <p:nvSpPr>
          <p:cNvPr id="21" name="object 21"/>
          <p:cNvSpPr txBox="1"/>
          <p:nvPr/>
        </p:nvSpPr>
        <p:spPr>
          <a:xfrm>
            <a:off x="1247487" y="2326970"/>
            <a:ext cx="8720664" cy="787330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b="1" spc="-25" dirty="0">
                <a:latin typeface="Trebuchet MS"/>
                <a:cs typeface="Trebuchet MS"/>
              </a:rPr>
              <a:t>Contexto</a:t>
            </a:r>
            <a:r>
              <a:rPr lang="pt-BR" sz="2800" spc="-25" dirty="0">
                <a:latin typeface="Trebuchet MS"/>
                <a:cs typeface="Trebuchet MS"/>
              </a:rPr>
              <a:t>: 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spc="-25" dirty="0">
                <a:latin typeface="Trebuchet MS"/>
                <a:cs typeface="Trebuchet MS"/>
              </a:rPr>
              <a:t>A necessidade de sistemas com controle e análise de dados eficientes de rastreamento de veículos para logística, segurança e gestão de frotas.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b="1" spc="-25" dirty="0">
                <a:latin typeface="Trebuchet MS"/>
                <a:cs typeface="Trebuchet MS"/>
              </a:rPr>
              <a:t>Problema</a:t>
            </a:r>
            <a:r>
              <a:rPr lang="pt-BR" sz="2800" spc="-25" dirty="0">
                <a:latin typeface="Trebuchet MS"/>
                <a:cs typeface="Trebuchet MS"/>
              </a:rPr>
              <a:t>: 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spc="-25" dirty="0">
                <a:latin typeface="Trebuchet MS"/>
                <a:cs typeface="Trebuchet MS"/>
              </a:rPr>
              <a:t>Limitações dos sistemas tradicionais baseados em nuvem, como latência, largura de banda e custos de transmissão de dados envolvendo altos custos. Demanda de abastecimento de carros elétricos, um momento mais atual e futuro. Demanda de espaço e vagas em eventos. Controle de tempo de carros. Análise de segurança sobre carros, sendo eles roubados, ou acidentes que possam acontecer.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 algn="l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en-US" sz="2800" dirty="0">
              <a:latin typeface="Trebuchet MS"/>
              <a:cs typeface="Trebuchet MS"/>
            </a:endParaRPr>
          </a:p>
        </p:txBody>
      </p:sp>
      <p:pic>
        <p:nvPicPr>
          <p:cNvPr id="19" name="object 2">
            <a:extLst>
              <a:ext uri="{FF2B5EF4-FFF2-40B4-BE49-F238E27FC236}">
                <a16:creationId xmlns:a16="http://schemas.microsoft.com/office/drawing/2014/main" id="{A786D4B6-DC52-B167-B434-4CDD46E56E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0950" y="0"/>
            <a:ext cx="7143636" cy="10286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6735" y="3032204"/>
            <a:ext cx="5861303" cy="6413531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F289214D-6C62-0E88-A1B2-18FE1C332D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Desafios atuais para computação de borda e visão computacional</a:t>
            </a:r>
            <a:endParaRPr spc="-90" dirty="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E52410A-0F93-EF88-5ADF-5768797B1AD3}"/>
              </a:ext>
            </a:extLst>
          </p:cNvPr>
          <p:cNvSpPr txBox="1"/>
          <p:nvPr/>
        </p:nvSpPr>
        <p:spPr>
          <a:xfrm>
            <a:off x="1682750" y="3602433"/>
            <a:ext cx="10020936" cy="64241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maior velocidade de processamento, recursos escassos, memória e energia, frisando o bem ao meio ambiente, buscando ainda uma boa precisão.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spc="-25" dirty="0">
                <a:latin typeface="Trebuchet MS"/>
                <a:cs typeface="Trebuchet MS"/>
              </a:rPr>
              <a:t>Modelos complexos, redução de custos e desenvolvedores de soluções são escassos.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no trânsito, com problemas devido a falha humana, tecnologias complexas, custosas e antigas.</a:t>
            </a: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Controle de trânsito em universidades pouco verificado e analisado.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dirty="0">
                <a:solidFill>
                  <a:schemeClr val="dk1"/>
                </a:solidFill>
                <a:latin typeface="Trebuchet MS"/>
                <a:cs typeface="Trebuchet MS"/>
                <a:sym typeface="Trebuchet MS"/>
              </a:rPr>
              <a:t>	</a:t>
            </a:r>
            <a:endParaRPr lang="pt-BR" sz="25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500" spc="-25" dirty="0">
              <a:latin typeface="Trebuchet MS"/>
              <a:cs typeface="Trebuchet MS"/>
            </a:endParaRPr>
          </a:p>
          <a:p>
            <a:pPr marL="12700" marR="5080" algn="l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en-US" sz="25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4932" y="8350250"/>
            <a:ext cx="1944258" cy="19479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20" name="object 18">
            <a:extLst>
              <a:ext uri="{FF2B5EF4-FFF2-40B4-BE49-F238E27FC236}">
                <a16:creationId xmlns:a16="http://schemas.microsoft.com/office/drawing/2014/main" id="{8AD77427-75DD-7666-87BD-E6A2B8AE8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35316" y="1176993"/>
            <a:ext cx="115449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Dispositivos e arquitetura da solução</a:t>
            </a:r>
            <a:endParaRPr spc="-90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284C2968-7B33-598A-1E60-68E2A609B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50" y="2908120"/>
            <a:ext cx="11012038" cy="49583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739" y="7239013"/>
            <a:ext cx="3058451" cy="30591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BC77BC-5C39-C026-B345-B6C416E19E7D}"/>
              </a:ext>
            </a:extLst>
          </p:cNvPr>
          <p:cNvSpPr txBox="1"/>
          <p:nvPr/>
        </p:nvSpPr>
        <p:spPr>
          <a:xfrm>
            <a:off x="6940550" y="2178050"/>
            <a:ext cx="915062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 proposta utiliza rastreamento de veículos, proporcionando análise de algumas métricas, através de um sistema com dashboard, uma solução mais eficiente e econômica em comparação às abordagens tradicionais.</a:t>
            </a:r>
          </a:p>
          <a:p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Redução de Custos;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Controle de Velocidade e Distância;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Análise de Fluxo de Tráfego;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Captura e Análise de Placas;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Segurança.</a:t>
            </a: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14299DA5-1C14-3BCD-4EA4-B4A0EE81236D}"/>
              </a:ext>
            </a:extLst>
          </p:cNvPr>
          <p:cNvSpPr txBox="1">
            <a:spLocks/>
          </p:cNvSpPr>
          <p:nvPr/>
        </p:nvSpPr>
        <p:spPr>
          <a:xfrm>
            <a:off x="7183484" y="1033322"/>
            <a:ext cx="115449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pc="-90" dirty="0"/>
              <a:t>Projeto e Solução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739" y="7239013"/>
            <a:ext cx="3058451" cy="30591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2" name="object 18">
            <a:extLst>
              <a:ext uri="{FF2B5EF4-FFF2-40B4-BE49-F238E27FC236}">
                <a16:creationId xmlns:a16="http://schemas.microsoft.com/office/drawing/2014/main" id="{14299DA5-1C14-3BCD-4EA4-B4A0EE81236D}"/>
              </a:ext>
            </a:extLst>
          </p:cNvPr>
          <p:cNvSpPr txBox="1">
            <a:spLocks/>
          </p:cNvSpPr>
          <p:nvPr/>
        </p:nvSpPr>
        <p:spPr>
          <a:xfrm>
            <a:off x="7183484" y="1033322"/>
            <a:ext cx="115449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pc="-90" dirty="0"/>
              <a:t>Base de dados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80FD553-A444-86D9-4016-4CB0AEA8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259" y="2134159"/>
            <a:ext cx="6315075" cy="71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9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40762" y="86847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86350" y="1106605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25"/>
              </a:spcBef>
            </a:pPr>
            <a:r>
              <a:rPr lang="pt-BR" spc="-90" dirty="0"/>
              <a:t>Resultados </a:t>
            </a:r>
            <a:endParaRPr spc="-55" dirty="0"/>
          </a:p>
        </p:txBody>
      </p:sp>
      <p:graphicFrame>
        <p:nvGraphicFramePr>
          <p:cNvPr id="10" name="Google Shape;491;p37">
            <a:extLst>
              <a:ext uri="{FF2B5EF4-FFF2-40B4-BE49-F238E27FC236}">
                <a16:creationId xmlns:a16="http://schemas.microsoft.com/office/drawing/2014/main" id="{49F50AC4-68AD-A5AA-45C0-EDAD9482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125481"/>
              </p:ext>
            </p:extLst>
          </p:nvPr>
        </p:nvGraphicFramePr>
        <p:xfrm>
          <a:off x="1758950" y="2222570"/>
          <a:ext cx="13944600" cy="63981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4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3833633005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– best_float32.tflite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FPS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CPU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RAM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mAP50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Precisão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Recall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F1-Score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Tamanho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45%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544 MB</a:t>
                      </a:r>
                      <a:endParaRPr sz="2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94%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97%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88%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12 MB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 – best_float16.tflite</a:t>
                      </a:r>
                      <a:endParaRPr sz="32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0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520 MB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93%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88%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6 MB</a:t>
                      </a:r>
                      <a:endParaRPr sz="24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 – best_int8.tflite</a:t>
                      </a:r>
                      <a:endParaRPr sz="32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4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35%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480 MB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94%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87%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3 MB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F0D5F45-EF1A-FE41-8505-BF2242DCEC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r="9023"/>
          <a:stretch/>
        </p:blipFill>
        <p:spPr>
          <a:xfrm>
            <a:off x="5264150" y="2202658"/>
            <a:ext cx="8607529" cy="78776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6D1C3C3-A264-6F19-593C-BC1CB1B1E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0" y="2203783"/>
            <a:ext cx="11506200" cy="767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568</Words>
  <Application>Microsoft Office PowerPoint</Application>
  <PresentationFormat>Personalizar</PresentationFormat>
  <Paragraphs>90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Liberation Sans Narrow</vt:lpstr>
      <vt:lpstr>Trebuchet MS</vt:lpstr>
      <vt:lpstr>Office Theme</vt:lpstr>
      <vt:lpstr>Apresentação do PowerPoint</vt:lpstr>
      <vt:lpstr>Objetivos do projeto</vt:lpstr>
      <vt:lpstr>Desafios atuais para computação de borda e visão computacional</vt:lpstr>
      <vt:lpstr>Dispositivos e arquitetura da solução</vt:lpstr>
      <vt:lpstr>Apresentação do PowerPoint</vt:lpstr>
      <vt:lpstr>Apresentação do PowerPoint</vt:lpstr>
      <vt:lpstr>Resultados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Edge Computing Use Cases in Vehicle Tracking</vt:lpstr>
      <vt:lpstr>Tendência para computação de borda</vt:lpstr>
      <vt:lpstr>Implementação da solução</vt:lpstr>
      <vt:lpstr>Estudo de caso</vt:lpstr>
      <vt:lpstr>Conclusão</vt:lpstr>
      <vt:lpstr>Segurança dos dados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Hyago Silva</cp:lastModifiedBy>
  <cp:revision>4</cp:revision>
  <dcterms:created xsi:type="dcterms:W3CDTF">2024-05-29T12:43:17Z</dcterms:created>
  <dcterms:modified xsi:type="dcterms:W3CDTF">2024-06-05T02:07:14Z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2024-05-29T00:00:00Z</vt:filetime>
  </property>
  <property fmtid="{D5CDD505-2E9C-101B-9397-08002B2CF9AE}" pid="5" name="Producer">
    <vt:lpwstr>3-Heights(TM) PDF Security Shell 4.8.25.2 (http://www.pdf-tools.com)</vt:lpwstr>
  </property>
</Properties>
</file>